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  <p:sldMasterId id="2147483674" r:id="rId2"/>
    <p:sldMasterId id="2147483687" r:id="rId3"/>
  </p:sldMasterIdLst>
  <p:notesMasterIdLst>
    <p:notesMasterId r:id="rId17"/>
  </p:notesMasterIdLst>
  <p:sldIdLst>
    <p:sldId id="273" r:id="rId4"/>
    <p:sldId id="369" r:id="rId5"/>
    <p:sldId id="370" r:id="rId6"/>
    <p:sldId id="371" r:id="rId7"/>
    <p:sldId id="372" r:id="rId8"/>
    <p:sldId id="373" r:id="rId9"/>
    <p:sldId id="374" r:id="rId10"/>
    <p:sldId id="379" r:id="rId11"/>
    <p:sldId id="380" r:id="rId12"/>
    <p:sldId id="375" r:id="rId13"/>
    <p:sldId id="376" r:id="rId14"/>
    <p:sldId id="378" r:id="rId15"/>
    <p:sldId id="36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4B4BFF"/>
    <a:srgbClr val="3333FF"/>
    <a:srgbClr val="9393FF"/>
    <a:srgbClr val="33CC33"/>
    <a:srgbClr val="E4E4E4"/>
    <a:srgbClr val="CEC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70" autoAdjust="0"/>
    <p:restoredTop sz="94947" autoAdjust="0"/>
  </p:normalViewPr>
  <p:slideViewPr>
    <p:cSldViewPr snapToGrid="0">
      <p:cViewPr varScale="1">
        <p:scale>
          <a:sx n="104" d="100"/>
          <a:sy n="104" d="100"/>
        </p:scale>
        <p:origin x="139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89E52-045F-4BB8-94DD-0403299DE149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46321-B72E-474E-9886-A261CA2CA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50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80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423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115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CAD281EE-C38B-4AFA-9EEE-55FB71923757}"/>
              </a:ext>
            </a:extLst>
          </p:cNvPr>
          <p:cNvGrpSpPr/>
          <p:nvPr userDrawn="1"/>
        </p:nvGrpSpPr>
        <p:grpSpPr>
          <a:xfrm>
            <a:off x="148472" y="6480093"/>
            <a:ext cx="8847056" cy="321469"/>
            <a:chOff x="197963" y="6265355"/>
            <a:chExt cx="11796074" cy="42862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04B8437-38A3-4788-9862-C87EB80B0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63" y="6265355"/>
              <a:ext cx="1247775" cy="428625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D111F97-211A-4661-82C4-AC89D4029FF7}"/>
                </a:ext>
              </a:extLst>
            </p:cNvPr>
            <p:cNvSpPr/>
            <p:nvPr/>
          </p:nvSpPr>
          <p:spPr>
            <a:xfrm>
              <a:off x="1547342" y="6657980"/>
              <a:ext cx="10440000" cy="36000"/>
            </a:xfrm>
            <a:prstGeom prst="rect">
              <a:avLst/>
            </a:prstGeom>
            <a:solidFill>
              <a:srgbClr val="0D314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ko-KR" altLang="en-US" sz="135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2B30B07-420D-475C-AE8E-79231A69D21B}"/>
                </a:ext>
              </a:extLst>
            </p:cNvPr>
            <p:cNvSpPr/>
            <p:nvPr/>
          </p:nvSpPr>
          <p:spPr>
            <a:xfrm>
              <a:off x="1554038" y="6353135"/>
              <a:ext cx="10439999" cy="1800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685800"/>
              <a:r>
                <a:rPr lang="en-US" altLang="ko-KR" sz="1000" b="1">
                  <a:solidFill>
                    <a:srgbClr val="00B050"/>
                  </a:solidFill>
                  <a:effectLst/>
                  <a:latin typeface="맑은 고딕" panose="020F0502020204030204"/>
                  <a:ea typeface="맑은 고딕" panose="020B0503020000020004" pitchFamily="50" charset="-127"/>
                </a:rPr>
                <a:t>Spring</a:t>
              </a:r>
              <a:r>
                <a:rPr lang="ko-KR" altLang="en-US" sz="1000" b="1" dirty="0">
                  <a:solidFill>
                    <a:srgbClr val="00B050"/>
                  </a:solidFill>
                  <a:effectLst/>
                  <a:latin typeface="맑은 고딕" panose="020F0502020204030204"/>
                  <a:ea typeface="맑은 고딕" panose="020B0503020000020004" pitchFamily="50" charset="-127"/>
                </a:rPr>
                <a:t> 프레임워크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B8DF8DC2-A8D8-457C-A034-399895ACE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>
            <a:normAutofit/>
          </a:bodyPr>
          <a:lstStyle>
            <a:lvl1pPr>
              <a:defRPr sz="3200" b="1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40B11C-B0F8-4E6A-8DD2-FE194197C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7886700" cy="5132656"/>
          </a:xfr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맑은 고딕" panose="020B0503020000020004" pitchFamily="50" charset="-127"/>
              <a:buChar char="o"/>
              <a:defRPr sz="22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  <a:defRPr sz="18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16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−"/>
              <a:defRPr sz="1400"/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DDF7D9-8E44-4B7B-9667-0EAA6DB06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9235" y="6391154"/>
            <a:ext cx="409303" cy="388845"/>
          </a:xfrm>
        </p:spPr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15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497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342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986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507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3953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5413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75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748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8922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0687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826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842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6188E7D-E221-41BF-9AFA-62BD1CE78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45217"/>
          </a:xfrm>
        </p:spPr>
        <p:txBody>
          <a:bodyPr>
            <a:normAutofit/>
          </a:bodyPr>
          <a:lstStyle>
            <a:lvl1pPr>
              <a:defRPr sz="3600" b="1">
                <a:latin typeface="+mn-ea"/>
                <a:ea typeface="+mn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3DAE37CF-A8F3-4AE7-A8D6-AFA397828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4973314"/>
          </a:xfrm>
        </p:spPr>
        <p:txBody>
          <a:bodyPr/>
          <a:lstStyle>
            <a:lvl1pPr marL="228600" indent="-228600"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○"/>
              <a:defRPr sz="2400">
                <a:latin typeface="+mn-ea"/>
                <a:ea typeface="+mn-ea"/>
              </a:defRPr>
            </a:lvl1pPr>
            <a:lvl2pPr marL="685800" indent="-22860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  <a:defRPr sz="2000">
                <a:latin typeface="+mn-ea"/>
                <a:ea typeface="+mn-ea"/>
              </a:defRPr>
            </a:lvl2pPr>
            <a:lvl3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3pPr>
            <a:lvl4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4pPr>
            <a:lvl5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6CCE9CA-AF36-4CAC-B386-496FAF3F1E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86" y="6459356"/>
            <a:ext cx="8844828" cy="321429"/>
          </a:xfrm>
          <a:prstGeom prst="rect">
            <a:avLst/>
          </a:prstGeom>
        </p:spPr>
      </p:pic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1075F84C-98AA-4528-BC37-83117265A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7516" y="6393675"/>
            <a:ext cx="444370" cy="365125"/>
          </a:xfrm>
        </p:spPr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4394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61DA0-F445-410D-A61E-56685291A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8C04-3543-4C9F-BB8E-D411C118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4B91A-BBBF-46C1-86EE-346902F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2B7957-BB59-48CF-9BAC-F2C86D1C16CC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5719269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5959C52-4D3B-4423-90BB-B3BF207D44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F0E8EA7-66A8-4B0D-ABA7-4A3A994DD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B165975-C19E-4F12-8EFE-4B584B9B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7DC5112-89D4-45CC-A157-F5E5E41E9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8462075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BD062-9957-471E-99D8-CA16DF60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80AA2-3C92-4B0D-A8DF-68192468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AA24A-15BF-478E-9BA7-9E8696DB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E6A64F-0A12-4224-AC8D-86A8CF66010F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3171652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3FABFF8-83E2-42A8-891A-648963453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CC52242-121D-4A5F-85B1-964D61517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1ADA72-3567-4AAC-AD5E-68CFD2609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F7AB91-9DCF-4F18-82FC-E54FF851C0F2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9858194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2609FC7-7F48-48CC-B592-F18852AF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9F31A5A-862D-443C-8DEE-95BAF536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781E401-6462-47B1-BF92-F8ECC469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DC7EDF-90A6-4B19-8FB6-F66E26C93041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165022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9834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41CECC-74A9-404F-BFFC-2A856EA13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4CFCA8-A5B5-4AC6-AF5A-1DE424131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1B236C5-378E-407D-BA19-1F19459E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51CE72-1045-43F2-A7CE-A17E91946B7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18531487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7C7B0BD-BDD5-4D93-A68B-2B28BB175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5B79F4C-2399-4795-B725-598656B9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6F3319F-15D6-44BD-BF68-7FD55C6C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900B47-6874-4E01-BD90-34A6249C60ED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092567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2D60D57-F5FB-4F00-BFF4-0905CB274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8D0DFCF-35B3-444E-B21F-21BBFAD1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9777997-2657-4464-8F8E-295FC76F3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775880-5AD0-4528-8454-65AD6D771A3B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7204322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7F59246-7B47-4E24-A352-47F0C0D3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031CC8A-D701-45DC-8103-060FECCD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3DF848-2A13-465E-B9F3-823FFC6A5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B361EF-CA79-4749-B521-FBF1C454A143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2369412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F9A97-6F60-4DF4-BB18-13902349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CA005-488F-44C4-B606-2DC6532AD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88AB0-A069-4E24-83EC-D68C29323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8C5BA7-CD10-4A4C-A960-536BBE59913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758349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41885-7AD5-42D4-A1B9-B16F2818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135B7-70A2-4E7A-93ED-01CA1C7AA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485C5-9368-4C59-A44B-AB2CEAC61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4FA408-AA83-4EA5-864B-199FDE2DA8E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6630541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3B3AD3C-1763-428B-A3EA-796FC01329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D6C5D70-8CCE-49CA-9345-9F3B85048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F58F03F-D28A-41B5-A409-8679742A5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DC00151-F5AF-4F9A-85FE-88287D0D4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8077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46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958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74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278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164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9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43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486A7-51A7-4DA5-8224-8C654B7B0A74}" type="datetimeFigureOut">
              <a:rPr lang="ko-KR" altLang="en-US" smtClean="0"/>
              <a:t>2022-07-30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802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>
            <a:extLst>
              <a:ext uri="{FF2B5EF4-FFF2-40B4-BE49-F238E27FC236}">
                <a16:creationId xmlns:a16="http://schemas.microsoft.com/office/drawing/2014/main" id="{6873D6AA-FA09-4ACC-A3AF-490B3946077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75" name="Text Placeholder 2">
            <a:extLst>
              <a:ext uri="{FF2B5EF4-FFF2-40B4-BE49-F238E27FC236}">
                <a16:creationId xmlns:a16="http://schemas.microsoft.com/office/drawing/2014/main" id="{687CEA97-7010-49CC-8003-C7A44509F4F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AD49C-58D6-4027-8071-D1204055B0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FA44E-5D20-4351-B12E-7AA3E0448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1A0FC-806F-444B-984C-1BFB5C671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fld id="{19E6D2D8-107F-4D15-A4D9-2F48B7C00BA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162758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C337C9-C615-4622-A109-7AC7C74144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235200"/>
            <a:ext cx="7772400" cy="2387600"/>
          </a:xfrm>
        </p:spPr>
        <p:txBody>
          <a:bodyPr anchor="ctr">
            <a:normAutofit/>
          </a:bodyPr>
          <a:lstStyle/>
          <a:p>
            <a:r>
              <a:rPr lang="en-US" altLang="ko-KR" sz="6600" b="1" dirty="0">
                <a:solidFill>
                  <a:srgbClr val="4B4B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Spring </a:t>
            </a:r>
            <a:r>
              <a:rPr lang="ko-KR" altLang="en-US" sz="6600" b="1" dirty="0">
                <a:solidFill>
                  <a:srgbClr val="4B4B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개요</a:t>
            </a:r>
            <a:endParaRPr lang="ko-KR" altLang="en-US" sz="6600" b="1" dirty="0">
              <a:solidFill>
                <a:srgbClr val="4B4B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0357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4104D7-DDCD-40B1-BB0A-1BA447A97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ApplicationContext</a:t>
            </a:r>
            <a:r>
              <a:rPr lang="en-US" altLang="ko-KR" dirty="0"/>
              <a:t> </a:t>
            </a:r>
            <a:r>
              <a:rPr lang="ko-KR" altLang="en-US" dirty="0"/>
              <a:t>인터페이스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04AA18-1C6D-4CC4-8E72-DC37555BAF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상위 계층의 </a:t>
            </a:r>
            <a:r>
              <a:rPr lang="en-US" altLang="ko-KR" b="1" dirty="0" err="1">
                <a:solidFill>
                  <a:srgbClr val="0070C0"/>
                </a:solidFill>
              </a:rPr>
              <a:t>BeanFactory</a:t>
            </a:r>
            <a:r>
              <a:rPr lang="en-US" altLang="ko-KR" b="1" dirty="0">
                <a:solidFill>
                  <a:srgbClr val="0070C0"/>
                </a:solidFill>
              </a:rPr>
              <a:t> </a:t>
            </a:r>
            <a:r>
              <a:rPr lang="ko-KR" altLang="en-US" dirty="0"/>
              <a:t>인터페이스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sz="1800" dirty="0"/>
              <a:t>객체 생성과 검색에 대한      기능 정의하고 있음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</a:t>
            </a:r>
            <a:r>
              <a:rPr lang="en-US" altLang="ko-KR" b="1" dirty="0" err="1">
                <a:solidFill>
                  <a:srgbClr val="0070C0"/>
                </a:solidFill>
              </a:rPr>
              <a:t>ApplicationContext</a:t>
            </a:r>
            <a:r>
              <a:rPr lang="en-US" altLang="ko-KR" dirty="0"/>
              <a:t> </a:t>
            </a:r>
            <a:r>
              <a:rPr lang="ko-KR" altLang="en-US" dirty="0"/>
              <a:t>인터페이스</a:t>
            </a:r>
            <a:r>
              <a:rPr lang="en-US" altLang="ko-KR" dirty="0"/>
              <a:t>: </a:t>
            </a:r>
            <a:r>
              <a:rPr lang="ko-KR" altLang="en-US" sz="1800" dirty="0"/>
              <a:t>메시지</a:t>
            </a:r>
            <a:r>
              <a:rPr lang="en-US" altLang="ko-KR" sz="1800" dirty="0"/>
              <a:t>, </a:t>
            </a:r>
            <a:r>
              <a:rPr lang="ko-KR" altLang="en-US" sz="1800" dirty="0"/>
              <a:t>프로필</a:t>
            </a:r>
            <a:r>
              <a:rPr lang="en-US" altLang="ko-KR" sz="1800" dirty="0"/>
              <a:t>/</a:t>
            </a:r>
            <a:r>
              <a:rPr lang="ko-KR" altLang="en-US" sz="1800" dirty="0"/>
              <a:t>환경변수 등을         처리할 수 있는 기능을 추가로 정의하고 있음</a:t>
            </a:r>
            <a:endParaRPr lang="en-US" altLang="ko-KR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ko-KR" altLang="en-US" dirty="0"/>
              <a:t>이 인터페이스들을 구현한 클래스들</a:t>
            </a:r>
            <a:endParaRPr lang="en-US" altLang="ko-KR" dirty="0"/>
          </a:p>
          <a:p>
            <a:pPr lvl="1">
              <a:lnSpc>
                <a:spcPct val="150000"/>
              </a:lnSpc>
              <a:spcAft>
                <a:spcPts val="0"/>
              </a:spcAft>
            </a:pPr>
            <a:r>
              <a:rPr lang="en-US" altLang="ko-KR" b="1" dirty="0" err="1">
                <a:solidFill>
                  <a:srgbClr val="0070C0"/>
                </a:solidFill>
              </a:rPr>
              <a:t>AnnotationConfigApplicationContext</a:t>
            </a:r>
            <a:r>
              <a:rPr lang="en-US" altLang="ko-KR" dirty="0"/>
              <a:t>: </a:t>
            </a:r>
            <a:r>
              <a:rPr lang="ko-KR" altLang="en-US" dirty="0"/>
              <a:t>자바 </a:t>
            </a:r>
            <a:r>
              <a:rPr lang="ko-KR" altLang="en-US" dirty="0" err="1"/>
              <a:t>애노테이션</a:t>
            </a:r>
            <a:r>
              <a:rPr lang="en-US" altLang="ko-KR" dirty="0"/>
              <a:t>(annotation)</a:t>
            </a:r>
            <a:r>
              <a:rPr lang="ko-KR" altLang="en-US" dirty="0"/>
              <a:t>을    이용해서 클래스로부터 객체 설정 정보를 가져옴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b="1" dirty="0" err="1">
                <a:solidFill>
                  <a:srgbClr val="0070C0"/>
                </a:solidFill>
              </a:rPr>
              <a:t>GenericXmlApplicationContext</a:t>
            </a:r>
            <a:r>
              <a:rPr lang="en-US" altLang="ko-KR" dirty="0"/>
              <a:t>: XML</a:t>
            </a:r>
            <a:r>
              <a:rPr lang="ko-KR" altLang="en-US" dirty="0"/>
              <a:t>로부터 객체의 설정 정보를 가져옴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dirty="0" err="1"/>
              <a:t>GenericGroovyApplicationContext</a:t>
            </a:r>
            <a:r>
              <a:rPr lang="en-US" altLang="ko-KR" dirty="0"/>
              <a:t>: </a:t>
            </a:r>
            <a:r>
              <a:rPr lang="ko-KR" altLang="en-US" dirty="0" err="1"/>
              <a:t>그루비</a:t>
            </a:r>
            <a:r>
              <a:rPr lang="ko-KR" altLang="en-US" dirty="0"/>
              <a:t> 코드를 이용해서 설정 정보를 가져옴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D4AD7D-5B14-4069-8C3A-100935870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24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F2FE47-9DC1-49B0-9F57-2A762832B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스프링 컨테이너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D2FF76-F29A-44A9-820D-D7B52E052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038272" cy="513265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b="1" dirty="0" err="1">
                <a:solidFill>
                  <a:srgbClr val="0070C0"/>
                </a:solidFill>
              </a:rPr>
              <a:t>ApplicationContext</a:t>
            </a:r>
            <a:r>
              <a:rPr lang="en-US" altLang="ko-KR" b="1" dirty="0">
                <a:solidFill>
                  <a:srgbClr val="0070C0"/>
                </a:solidFill>
              </a:rPr>
              <a:t> /</a:t>
            </a:r>
            <a:r>
              <a:rPr lang="en-US" altLang="ko-KR" b="1" dirty="0" err="1">
                <a:solidFill>
                  <a:srgbClr val="0070C0"/>
                </a:solidFill>
              </a:rPr>
              <a:t>BeanFactory</a:t>
            </a:r>
            <a:r>
              <a:rPr lang="ko-KR" altLang="en-US" dirty="0"/>
              <a:t>는 빈 객체의 생성</a:t>
            </a:r>
            <a:r>
              <a:rPr lang="en-US" altLang="ko-KR" dirty="0"/>
              <a:t>, </a:t>
            </a:r>
            <a:r>
              <a:rPr lang="ko-KR" altLang="en-US" dirty="0"/>
              <a:t>초기화</a:t>
            </a:r>
            <a:r>
              <a:rPr lang="en-US" altLang="ko-KR" dirty="0"/>
              <a:t>,      </a:t>
            </a:r>
            <a:r>
              <a:rPr lang="ko-KR" altLang="en-US" dirty="0"/>
              <a:t>보관</a:t>
            </a:r>
            <a:r>
              <a:rPr lang="en-US" altLang="ko-KR" dirty="0"/>
              <a:t>, </a:t>
            </a:r>
            <a:r>
              <a:rPr lang="ko-KR" altLang="en-US" dirty="0"/>
              <a:t>제거 등을 관리하고 있어서 </a:t>
            </a:r>
            <a:r>
              <a:rPr lang="ko-KR" altLang="en-US" b="1" dirty="0">
                <a:solidFill>
                  <a:srgbClr val="0070C0"/>
                </a:solidFill>
              </a:rPr>
              <a:t>스프링 컨테이너</a:t>
            </a:r>
            <a:r>
              <a:rPr lang="ko-KR" altLang="en-US" dirty="0"/>
              <a:t>라고 함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b="1" dirty="0"/>
              <a:t>스프링 컨테이너</a:t>
            </a:r>
            <a:r>
              <a:rPr lang="ko-KR" altLang="en-US" dirty="0"/>
              <a:t>는 내부적으로 빈 객체와 빈 이름을 연결하는 정보를 가지고 있으며 객체 관리를 위한 다양한 기능을 제공함</a:t>
            </a:r>
            <a:endParaRPr lang="en-US" altLang="ko-KR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b="1" dirty="0"/>
              <a:t>스프링 컨테이너</a:t>
            </a:r>
            <a:r>
              <a:rPr lang="ko-KR" altLang="en-US" dirty="0"/>
              <a:t>는 기본적으로 빈을 </a:t>
            </a:r>
            <a:r>
              <a:rPr lang="ko-KR" altLang="en-US" b="1" dirty="0" err="1"/>
              <a:t>싱클톤</a:t>
            </a:r>
            <a:r>
              <a:rPr lang="ko-KR" altLang="en-US" b="1" dirty="0"/>
              <a:t> 객체</a:t>
            </a:r>
            <a:r>
              <a:rPr lang="ko-KR" altLang="en-US" dirty="0"/>
              <a:t>로 관리함</a:t>
            </a:r>
            <a:endParaRPr lang="en-US" altLang="ko-KR" dirty="0"/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/>
              <a:t>1</a:t>
            </a:r>
            <a:r>
              <a:rPr lang="ko-KR" altLang="en-US" sz="2000" dirty="0"/>
              <a:t>개의 빈에 대해  </a:t>
            </a:r>
            <a:r>
              <a:rPr lang="en-US" altLang="ko-KR" sz="2000" dirty="0"/>
              <a:t>1</a:t>
            </a:r>
            <a:r>
              <a:rPr lang="ko-KR" altLang="en-US" sz="2000" dirty="0"/>
              <a:t>개의 빈 객체만 생성</a:t>
            </a:r>
            <a:endParaRPr lang="en-US" altLang="ko-KR" sz="2000" dirty="0"/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‘</a:t>
            </a:r>
            <a:r>
              <a:rPr lang="ko-KR" altLang="en-US" sz="2000" dirty="0"/>
              <a:t>빈 객체는 </a:t>
            </a:r>
            <a:r>
              <a:rPr lang="ko-KR" altLang="en-US" sz="2000" dirty="0" err="1"/>
              <a:t>싱글톤</a:t>
            </a:r>
            <a:r>
              <a:rPr lang="ko-KR" altLang="en-US" sz="2000" dirty="0"/>
              <a:t> 범위</a:t>
            </a:r>
            <a:r>
              <a:rPr lang="en-US" altLang="ko-KR" sz="2000" dirty="0"/>
              <a:t>(Singleton Scope)</a:t>
            </a:r>
            <a:r>
              <a:rPr lang="ko-KR" altLang="en-US" sz="2000" dirty="0"/>
              <a:t>를 갖는다</a:t>
            </a:r>
            <a:r>
              <a:rPr lang="en-US" altLang="ko-KR" sz="2000" dirty="0"/>
              <a:t>’</a:t>
            </a:r>
            <a:r>
              <a:rPr lang="ko-KR" altLang="en-US" sz="2000" dirty="0"/>
              <a:t>고 표현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5971B2-AFB0-40A4-B4E2-681D42B26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532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:a16="http://schemas.microsoft.com/office/drawing/2014/main" id="{1BA88E82-377C-7990-609F-CE27FAC09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569408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CD08AD-9B5F-63FF-CD51-1D1E121EC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6212055"/>
            <a:ext cx="2057400" cy="365125"/>
          </a:xfrm>
        </p:spPr>
        <p:txBody>
          <a:bodyPr/>
          <a:lstStyle/>
          <a:p>
            <a:fld id="{B5AE9B98-B750-41D5-BD9F-A9CA6ED31B2E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6916345-A6A4-CE6F-6F68-A6194DF7EC00}"/>
              </a:ext>
            </a:extLst>
          </p:cNvPr>
          <p:cNvSpPr/>
          <p:nvPr/>
        </p:nvSpPr>
        <p:spPr>
          <a:xfrm>
            <a:off x="3084946" y="151267"/>
            <a:ext cx="840509" cy="323273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D93932D-B6F5-366C-6476-127FE0377C7B}"/>
              </a:ext>
            </a:extLst>
          </p:cNvPr>
          <p:cNvSpPr/>
          <p:nvPr/>
        </p:nvSpPr>
        <p:spPr>
          <a:xfrm>
            <a:off x="2914073" y="1393558"/>
            <a:ext cx="1196109" cy="323273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8035D9F-53E8-52C5-B87C-5D65B47D9757}"/>
              </a:ext>
            </a:extLst>
          </p:cNvPr>
          <p:cNvSpPr/>
          <p:nvPr/>
        </p:nvSpPr>
        <p:spPr>
          <a:xfrm>
            <a:off x="3629892" y="2859872"/>
            <a:ext cx="1653308" cy="496414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08E14A9-E569-76BE-7B08-5C25787D547C}"/>
              </a:ext>
            </a:extLst>
          </p:cNvPr>
          <p:cNvSpPr/>
          <p:nvPr/>
        </p:nvSpPr>
        <p:spPr>
          <a:xfrm>
            <a:off x="4909129" y="4370018"/>
            <a:ext cx="2128979" cy="496414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9EE91B3D-6987-EA66-2319-2DC815CDDC59}"/>
              </a:ext>
            </a:extLst>
          </p:cNvPr>
          <p:cNvSpPr/>
          <p:nvPr/>
        </p:nvSpPr>
        <p:spPr>
          <a:xfrm>
            <a:off x="7185894" y="4370018"/>
            <a:ext cx="1828798" cy="496414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9720682-8B3E-C1BB-C4FD-E2005F39F9DE}"/>
              </a:ext>
            </a:extLst>
          </p:cNvPr>
          <p:cNvSpPr/>
          <p:nvPr/>
        </p:nvSpPr>
        <p:spPr>
          <a:xfrm>
            <a:off x="129312" y="5945376"/>
            <a:ext cx="1634834" cy="496414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CA4EAE1-DEC9-B9CD-B137-67AEDF361C4B}"/>
              </a:ext>
            </a:extLst>
          </p:cNvPr>
          <p:cNvSpPr/>
          <p:nvPr/>
        </p:nvSpPr>
        <p:spPr>
          <a:xfrm>
            <a:off x="1851899" y="5940760"/>
            <a:ext cx="2073556" cy="496414"/>
          </a:xfrm>
          <a:prstGeom prst="rect">
            <a:avLst/>
          </a:prstGeom>
          <a:noFill/>
          <a:ln w="38100"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1DD30C73-8CEB-6C37-FD77-8F7EC50FA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651990" cy="68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413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6CE6067-593A-40E5-AE59-E93F0EF0B758}"/>
              </a:ext>
            </a:extLst>
          </p:cNvPr>
          <p:cNvSpPr/>
          <p:nvPr/>
        </p:nvSpPr>
        <p:spPr>
          <a:xfrm>
            <a:off x="1447800" y="3200400"/>
            <a:ext cx="62484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그래픽M" panose="02030600000101010101" pitchFamily="18" charset="-127"/>
                <a:ea typeface="HY그래픽M" panose="02030600000101010101" pitchFamily="18" charset="-127"/>
              </a:rPr>
              <a:t>수고했습니다</a:t>
            </a:r>
            <a:r>
              <a:rPr lang="en-US" altLang="ko-KR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그래픽M" panose="02030600000101010101" pitchFamily="18" charset="-127"/>
                <a:ea typeface="HY그래픽M" panose="02030600000101010101" pitchFamily="18" charset="-127"/>
              </a:rPr>
              <a:t>!</a:t>
            </a:r>
            <a:endParaRPr kumimoji="0" lang="ko-KR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HY그래픽M" panose="02030600000101010101" pitchFamily="18" charset="-127"/>
              <a:ea typeface="HY그래픽M" panose="0203060000010101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661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A477C3-7303-4D29-A0DD-AD7AB530C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/>
              <a:t>스프링</a:t>
            </a:r>
            <a:r>
              <a:rPr lang="en-US" altLang="ko-KR" sz="3600" dirty="0"/>
              <a:t>(Spring)</a:t>
            </a:r>
            <a:endParaRPr lang="ko-KR" altLang="en-US" sz="360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7BCFA4-0F62-49AB-B5F2-9F9703FC9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9" y="1226803"/>
            <a:ext cx="8349889" cy="513265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/>
              <a:t>스프링 프레임워크</a:t>
            </a:r>
            <a:r>
              <a:rPr lang="en-US" altLang="ko-KR" sz="2400" b="1" dirty="0"/>
              <a:t>(Framework)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ko-KR" altLang="en-US" sz="2400" b="1" dirty="0">
                <a:solidFill>
                  <a:srgbClr val="0070C0"/>
                </a:solidFill>
              </a:rPr>
              <a:t>자바</a:t>
            </a:r>
            <a:r>
              <a:rPr lang="ko-KR" altLang="en-US" sz="2400" b="1" dirty="0"/>
              <a:t>를 이용한 </a:t>
            </a:r>
            <a:r>
              <a:rPr lang="ko-KR" altLang="en-US" sz="2400" b="1" dirty="0">
                <a:solidFill>
                  <a:srgbClr val="0070C0"/>
                </a:solidFill>
              </a:rPr>
              <a:t>웹 프로그램 </a:t>
            </a:r>
            <a:r>
              <a:rPr lang="ko-KR" altLang="en-US" sz="2400" b="1" dirty="0"/>
              <a:t>개발 </a:t>
            </a:r>
            <a:r>
              <a:rPr lang="ko-KR" altLang="en-US" sz="2400" b="1" dirty="0">
                <a:solidFill>
                  <a:srgbClr val="0070C0"/>
                </a:solidFill>
              </a:rPr>
              <a:t>프레임워크</a:t>
            </a:r>
            <a:endParaRPr lang="en-US" altLang="ko-KR" sz="2400" b="1" dirty="0">
              <a:solidFill>
                <a:srgbClr val="0070C0"/>
              </a:solidFill>
            </a:endParaRPr>
          </a:p>
          <a:p>
            <a:pPr lvl="1">
              <a:lnSpc>
                <a:spcPct val="150000"/>
              </a:lnSpc>
              <a:spcAft>
                <a:spcPts val="0"/>
              </a:spcAft>
            </a:pPr>
            <a:r>
              <a:rPr lang="ko-KR" altLang="en-US" sz="2000" dirty="0">
                <a:solidFill>
                  <a:srgbClr val="0070C0"/>
                </a:solidFill>
              </a:rPr>
              <a:t>프레임워크</a:t>
            </a:r>
            <a:r>
              <a:rPr lang="en-US" altLang="ko-KR" sz="2000" dirty="0"/>
              <a:t>: </a:t>
            </a:r>
            <a:r>
              <a:rPr lang="ko-KR" altLang="en-US" sz="2000" dirty="0"/>
              <a:t>특정 프로그램을 개발하기 위한 여러 요소들과 </a:t>
            </a:r>
            <a:r>
              <a:rPr lang="en-US" altLang="ko-KR" sz="2000" dirty="0"/>
              <a:t>Rule</a:t>
            </a:r>
            <a:r>
              <a:rPr lang="ko-KR" altLang="en-US" sz="2000" dirty="0"/>
              <a:t>을 제공하는 프로그램</a:t>
            </a:r>
            <a:r>
              <a:rPr lang="en-US" altLang="ko-KR" sz="2000" dirty="0"/>
              <a:t>. SW</a:t>
            </a:r>
            <a:r>
              <a:rPr lang="ko-KR" altLang="en-US" sz="2000" dirty="0"/>
              <a:t>개발의 생산성과 품질을 높이는 역할을 함</a:t>
            </a:r>
            <a:endParaRPr lang="en-US" altLang="ko-KR" sz="2000" dirty="0"/>
          </a:p>
          <a:p>
            <a:pPr lvl="1">
              <a:lnSpc>
                <a:spcPct val="150000"/>
              </a:lnSpc>
            </a:pPr>
            <a:r>
              <a:rPr lang="ko-KR" altLang="en-US" sz="2000" dirty="0">
                <a:solidFill>
                  <a:srgbClr val="0070C0"/>
                </a:solidFill>
              </a:rPr>
              <a:t>라이브러리</a:t>
            </a:r>
            <a:r>
              <a:rPr lang="en-US" altLang="ko-KR" sz="2000" dirty="0"/>
              <a:t>: </a:t>
            </a:r>
            <a:r>
              <a:rPr lang="ko-KR" altLang="en-US" sz="2000" dirty="0"/>
              <a:t>프로그램을 개발하기 위해 쓰는 공구와 같은 도구들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400" b="1" dirty="0"/>
              <a:t>https://spring.io </a:t>
            </a:r>
            <a:r>
              <a:rPr lang="en-US" altLang="ko-KR" sz="2000" dirty="0"/>
              <a:t>(</a:t>
            </a:r>
            <a:r>
              <a:rPr lang="ko-KR" altLang="en-US" sz="2000" dirty="0"/>
              <a:t>원천 사이트</a:t>
            </a:r>
            <a:r>
              <a:rPr lang="en-US" altLang="ko-KR" sz="2000" dirty="0"/>
              <a:t>)</a:t>
            </a:r>
            <a:endParaRPr lang="en-US" altLang="ko-KR" sz="24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F4B662-F8C7-4798-8F86-0A68798A3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063485-618A-42C3-99E6-7CA9587CB541}"/>
              </a:ext>
            </a:extLst>
          </p:cNvPr>
          <p:cNvSpPr txBox="1"/>
          <p:nvPr/>
        </p:nvSpPr>
        <p:spPr>
          <a:xfrm>
            <a:off x="2425148" y="6456369"/>
            <a:ext cx="6172200" cy="256930"/>
          </a:xfrm>
          <a:prstGeom prst="rect">
            <a:avLst/>
          </a:prstGeom>
          <a:noFill/>
        </p:spPr>
        <p:txBody>
          <a:bodyPr wrap="square" lIns="0" rIns="0">
            <a:spAutoFit/>
          </a:bodyPr>
          <a:lstStyle/>
          <a:p>
            <a:pPr defTabSz="914400" latinLnBrk="1">
              <a:lnSpc>
                <a:spcPct val="150000"/>
              </a:lnSpc>
              <a:spcAft>
                <a:spcPts val="1200"/>
              </a:spcAft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출처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: 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rPr>
              <a:t>https://ko.aliexpress.com/item/Solar-Power-6-in-1-Toy-Kit-DIY-Educational-Robot-Car-Boat-Dog-Fan-Plane/32217717099.html</a:t>
            </a: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40890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326A8-7EEC-4C7D-94A4-E57E86981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주요 특징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25977-C5FF-4B6D-92DB-EC205A815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9" y="1226803"/>
            <a:ext cx="8087967" cy="513265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b="1" dirty="0">
                <a:solidFill>
                  <a:srgbClr val="0070C0"/>
                </a:solidFill>
              </a:rPr>
              <a:t>의존 주입</a:t>
            </a:r>
            <a:r>
              <a:rPr lang="en-US" altLang="ko-KR" sz="1800" dirty="0"/>
              <a:t>(</a:t>
            </a:r>
            <a:r>
              <a:rPr lang="en-US" altLang="ko-KR" sz="1800" b="1" dirty="0">
                <a:solidFill>
                  <a:srgbClr val="0070C0"/>
                </a:solidFill>
              </a:rPr>
              <a:t>DI</a:t>
            </a:r>
            <a:r>
              <a:rPr lang="en-US" altLang="ko-KR" sz="1800" dirty="0"/>
              <a:t>, Dependency Injection): </a:t>
            </a:r>
            <a:r>
              <a:rPr lang="ko-KR" altLang="en-US" sz="1800" b="1" dirty="0"/>
              <a:t>객체</a:t>
            </a:r>
            <a:r>
              <a:rPr lang="ko-KR" altLang="en-US" sz="1800" dirty="0"/>
              <a:t> 주입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0070C0"/>
                </a:solidFill>
              </a:rPr>
              <a:t>AOP</a:t>
            </a:r>
            <a:r>
              <a:rPr lang="en-US" altLang="ko-KR" sz="1800" dirty="0"/>
              <a:t>(Aspect Oriented Programming, </a:t>
            </a:r>
            <a:r>
              <a:rPr lang="ko-KR" altLang="en-US" sz="1800" dirty="0"/>
              <a:t>공통기능 지향 프로그래밍</a:t>
            </a:r>
            <a:r>
              <a:rPr lang="en-US" altLang="ko-KR" sz="1800" dirty="0"/>
              <a:t>): </a:t>
            </a:r>
            <a:r>
              <a:rPr lang="ko-KR" altLang="en-US" sz="1800" b="1" dirty="0"/>
              <a:t>메소드</a:t>
            </a:r>
            <a:r>
              <a:rPr lang="ko-KR" altLang="en-US" sz="1800" dirty="0"/>
              <a:t> 주입</a:t>
            </a:r>
            <a:endParaRPr lang="en-US" altLang="ko-KR" sz="1800" dirty="0"/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0070C0"/>
                </a:solidFill>
              </a:rPr>
              <a:t>MVC</a:t>
            </a:r>
            <a:r>
              <a:rPr lang="en-US" altLang="ko-KR" dirty="0">
                <a:solidFill>
                  <a:srgbClr val="0070C0"/>
                </a:solidFill>
              </a:rPr>
              <a:t> </a:t>
            </a:r>
            <a:r>
              <a:rPr lang="ko-KR" altLang="en-US" dirty="0">
                <a:solidFill>
                  <a:srgbClr val="0070C0"/>
                </a:solidFill>
              </a:rPr>
              <a:t>웹 프레임워크 </a:t>
            </a:r>
            <a:r>
              <a:rPr lang="ko-KR" altLang="en-US" dirty="0"/>
              <a:t>제공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DB </a:t>
            </a:r>
            <a:r>
              <a:rPr lang="ko-KR" altLang="en-US" dirty="0"/>
              <a:t>연동 지원</a:t>
            </a:r>
            <a:r>
              <a:rPr lang="en-US" altLang="ko-KR" sz="1800" dirty="0"/>
              <a:t>(JDBC, JPA </a:t>
            </a:r>
            <a:r>
              <a:rPr lang="ko-KR" altLang="en-US" sz="1800" dirty="0"/>
              <a:t>연동</a:t>
            </a:r>
            <a:r>
              <a:rPr lang="en-US" altLang="ko-KR" sz="1800" dirty="0"/>
              <a:t>, </a:t>
            </a:r>
            <a:r>
              <a:rPr lang="ko-KR" altLang="en-US" sz="1800" dirty="0"/>
              <a:t>선언적 트랜잭션 처리 등</a:t>
            </a:r>
            <a:r>
              <a:rPr lang="en-US" altLang="ko-KR" sz="1800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기타 다양한 기능 제공</a:t>
            </a:r>
            <a:r>
              <a:rPr lang="en-US" altLang="ko-KR" sz="1800" dirty="0"/>
              <a:t>(</a:t>
            </a:r>
            <a:r>
              <a:rPr lang="ko-KR" altLang="en-US" sz="1800" dirty="0"/>
              <a:t>스케줄링</a:t>
            </a:r>
            <a:r>
              <a:rPr lang="en-US" altLang="ko-KR" sz="1800" dirty="0"/>
              <a:t>, </a:t>
            </a:r>
            <a:r>
              <a:rPr lang="ko-KR" altLang="en-US" sz="1800" dirty="0"/>
              <a:t>메시지 연동</a:t>
            </a:r>
            <a:r>
              <a:rPr lang="en-US" altLang="ko-KR" sz="1800" dirty="0"/>
              <a:t>(JMS), </a:t>
            </a:r>
            <a:r>
              <a:rPr lang="ko-KR" altLang="en-US" sz="1800" dirty="0"/>
              <a:t>이메일 발송</a:t>
            </a:r>
            <a:r>
              <a:rPr lang="en-US" altLang="ko-KR" sz="1800" dirty="0"/>
              <a:t>(Java Mail), </a:t>
            </a:r>
            <a:r>
              <a:rPr lang="ko-KR" altLang="en-US" sz="1800" dirty="0"/>
              <a:t>테스트 지원 등</a:t>
            </a:r>
            <a:r>
              <a:rPr lang="en-US" altLang="ko-KR" sz="1800" dirty="0"/>
              <a:t>)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81AEF1-3C27-48B8-9E2A-E6AE29A1F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875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07C785-4E27-4349-9F98-24EB45ACF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 세팅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F2C0A1-5811-4231-84F8-AAA4045D0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2"/>
            <a:ext cx="8515350" cy="5266071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600"/>
              </a:spcAft>
            </a:pPr>
            <a:r>
              <a:rPr lang="ko-KR" altLang="en-US" dirty="0"/>
              <a:t>다운로드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en-US" altLang="ko-KR" dirty="0"/>
              <a:t>IDE: Eclipse </a:t>
            </a:r>
            <a:r>
              <a:rPr lang="ko-KR" altLang="en-US" dirty="0"/>
              <a:t>기반의 </a:t>
            </a:r>
            <a:r>
              <a:rPr lang="en-US" altLang="ko-KR" dirty="0"/>
              <a:t>Spring Tool Suite(STS) </a:t>
            </a:r>
            <a:r>
              <a:rPr lang="ko-KR" altLang="en-US" dirty="0"/>
              <a:t>또는 </a:t>
            </a:r>
            <a:r>
              <a:rPr lang="en-US" altLang="ko-KR" dirty="0"/>
              <a:t>Eclipse </a:t>
            </a:r>
            <a:r>
              <a:rPr lang="ko-KR" altLang="en-US" dirty="0"/>
              <a:t>플러그인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nl-NL" altLang="ko-KR" b="1" i="0" u="none" strike="noStrike" dirty="0">
                <a:solidFill>
                  <a:srgbClr val="333333"/>
                </a:solidFill>
                <a:effectLst/>
                <a:latin typeface="Noto Sans" panose="020B0502040204020203" pitchFamily="34" charset="0"/>
              </a:rPr>
              <a:t>http://spring.io/tools </a:t>
            </a:r>
            <a:r>
              <a:rPr lang="ko-KR" altLang="en-US" b="0" i="0" u="none" strike="noStrike" dirty="0">
                <a:solidFill>
                  <a:srgbClr val="333333"/>
                </a:solidFill>
                <a:effectLst/>
                <a:latin typeface="Noto Sans" panose="020B0502040204020203" pitchFamily="34" charset="0"/>
              </a:rPr>
              <a:t>에서 </a:t>
            </a:r>
            <a:r>
              <a:rPr lang="en-US" altLang="ko-KR" b="0" i="0" u="none" strike="noStrike" dirty="0">
                <a:solidFill>
                  <a:srgbClr val="333333"/>
                </a:solidFill>
                <a:effectLst/>
                <a:latin typeface="Noto Sans" panose="020B0502040204020203" pitchFamily="34" charset="0"/>
              </a:rPr>
              <a:t>Spring Tools 4 for Eclipse </a:t>
            </a:r>
            <a:r>
              <a:rPr lang="ko-KR" altLang="en-US" b="0" i="0" u="none" strike="noStrike" dirty="0">
                <a:solidFill>
                  <a:srgbClr val="333333"/>
                </a:solidFill>
                <a:effectLst/>
                <a:latin typeface="Noto Sans" panose="020B0502040204020203" pitchFamily="34" charset="0"/>
              </a:rPr>
              <a:t>다운로드</a:t>
            </a:r>
            <a:endParaRPr lang="nl-NL" altLang="ko-KR" b="0" i="0" u="none" strike="noStrike" dirty="0">
              <a:solidFill>
                <a:srgbClr val="333333"/>
              </a:solidFill>
              <a:effectLst/>
              <a:latin typeface="Noto Sans" panose="020B0502040204020203" pitchFamily="34" charset="0"/>
            </a:endParaRPr>
          </a:p>
          <a:p>
            <a:pPr lvl="1">
              <a:spcAft>
                <a:spcPts val="2400"/>
              </a:spcAft>
            </a:pPr>
            <a:r>
              <a:rPr lang="nl-NL" altLang="ko-KR" b="1" dirty="0">
                <a:solidFill>
                  <a:srgbClr val="0070C0"/>
                </a:solidFill>
              </a:rPr>
              <a:t>Eclipse </a:t>
            </a:r>
            <a:r>
              <a:rPr lang="ko-KR" altLang="en-US" b="1" dirty="0">
                <a:solidFill>
                  <a:srgbClr val="0070C0"/>
                </a:solidFill>
              </a:rPr>
              <a:t>실행 </a:t>
            </a:r>
            <a:r>
              <a:rPr lang="en-US" altLang="ko-KR" b="1" dirty="0">
                <a:solidFill>
                  <a:srgbClr val="0070C0"/>
                </a:solidFill>
              </a:rPr>
              <a:t>&gt; Help &gt; Eclipse Marketplace… &gt; </a:t>
            </a:r>
            <a:r>
              <a:rPr lang="en-US" altLang="ko-KR" b="1" dirty="0" err="1">
                <a:solidFill>
                  <a:srgbClr val="0070C0"/>
                </a:solidFill>
              </a:rPr>
              <a:t>sts</a:t>
            </a:r>
            <a:r>
              <a:rPr lang="en-US" altLang="ko-KR" b="1" dirty="0">
                <a:solidFill>
                  <a:srgbClr val="0070C0"/>
                </a:solidFill>
              </a:rPr>
              <a:t> </a:t>
            </a:r>
            <a:r>
              <a:rPr lang="ko-KR" altLang="en-US" b="1" dirty="0">
                <a:solidFill>
                  <a:srgbClr val="0070C0"/>
                </a:solidFill>
              </a:rPr>
              <a:t>검색 </a:t>
            </a:r>
            <a:r>
              <a:rPr lang="en-US" altLang="ko-KR" dirty="0"/>
              <a:t>&gt; </a:t>
            </a:r>
            <a:r>
              <a:rPr lang="en-US" altLang="ko-KR" dirty="0">
                <a:solidFill>
                  <a:srgbClr val="FF0000"/>
                </a:solidFill>
              </a:rPr>
              <a:t>Spring Tools 4, Spring Tools 3 add on for Spring Tools 4</a:t>
            </a:r>
            <a:r>
              <a:rPr lang="en-US" altLang="ko-KR" sz="18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800" dirty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설치</a:t>
            </a:r>
            <a:endParaRPr lang="en-US" altLang="ko-KR" dirty="0">
              <a:solidFill>
                <a:srgbClr val="FF0000"/>
              </a:solidFill>
            </a:endParaRPr>
          </a:p>
          <a:p>
            <a:pPr>
              <a:spcAft>
                <a:spcPts val="600"/>
              </a:spcAft>
            </a:pPr>
            <a:r>
              <a:rPr lang="ko-KR" altLang="en-US" dirty="0"/>
              <a:t>개발환경 구성을 위한 필요 프로그램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en-US" altLang="ko-KR" dirty="0"/>
              <a:t>Eclipse IDE for Java EE Developers </a:t>
            </a:r>
            <a:r>
              <a:rPr lang="en-US" altLang="ko-KR" sz="1600" dirty="0"/>
              <a:t>(</a:t>
            </a:r>
            <a:r>
              <a:rPr lang="ko-KR" altLang="en-US" sz="1600" dirty="0"/>
              <a:t>기존의 </a:t>
            </a:r>
            <a:r>
              <a:rPr lang="en-US" altLang="ko-KR" sz="1600" dirty="0"/>
              <a:t>eclipse</a:t>
            </a:r>
            <a:r>
              <a:rPr lang="ko-KR" altLang="en-US" sz="1600" dirty="0"/>
              <a:t>가 </a:t>
            </a:r>
            <a:r>
              <a:rPr lang="en-US" altLang="ko-KR" sz="1600" dirty="0"/>
              <a:t>JDK8</a:t>
            </a:r>
            <a:r>
              <a:rPr lang="ko-KR" altLang="en-US" sz="1600" dirty="0"/>
              <a:t>를 사용하고 있었을 경우                새로 설치한 </a:t>
            </a:r>
            <a:r>
              <a:rPr lang="en-US" altLang="ko-KR" sz="1600" dirty="0"/>
              <a:t>eclipse</a:t>
            </a:r>
            <a:r>
              <a:rPr lang="ko-KR" altLang="en-US" sz="1600" dirty="0"/>
              <a:t>에서는 </a:t>
            </a:r>
            <a:r>
              <a:rPr lang="en-US" altLang="ko-KR" sz="1600" b="1" dirty="0">
                <a:solidFill>
                  <a:srgbClr val="FF0000"/>
                </a:solidFill>
              </a:rPr>
              <a:t>eclipse.ini</a:t>
            </a:r>
            <a:r>
              <a:rPr lang="ko-KR" altLang="en-US" sz="1600" dirty="0">
                <a:solidFill>
                  <a:srgbClr val="FF0000"/>
                </a:solidFill>
              </a:rPr>
              <a:t>의 </a:t>
            </a:r>
            <a:r>
              <a:rPr lang="en-US" altLang="ko-KR" sz="1600" b="1" dirty="0">
                <a:solidFill>
                  <a:srgbClr val="FF0000"/>
                </a:solidFill>
              </a:rPr>
              <a:t>-</a:t>
            </a:r>
            <a:r>
              <a:rPr lang="en-US" altLang="ko-KR" sz="1600" b="1" dirty="0" err="1">
                <a:solidFill>
                  <a:srgbClr val="FF0000"/>
                </a:solidFill>
              </a:rPr>
              <a:t>vm</a:t>
            </a:r>
            <a:r>
              <a:rPr lang="ko-KR" altLang="en-US" sz="1600" dirty="0">
                <a:solidFill>
                  <a:srgbClr val="FF0000"/>
                </a:solidFill>
              </a:rPr>
              <a:t>에 </a:t>
            </a:r>
            <a:r>
              <a:rPr lang="en-US" altLang="ko-KR" sz="1600" dirty="0">
                <a:solidFill>
                  <a:srgbClr val="FF0000"/>
                </a:solidFill>
              </a:rPr>
              <a:t>…/</a:t>
            </a:r>
            <a:r>
              <a:rPr lang="en-US" altLang="ko-KR" sz="1600" b="1" dirty="0">
                <a:solidFill>
                  <a:srgbClr val="FF0000"/>
                </a:solidFill>
              </a:rPr>
              <a:t>jdk11/bin/javaw.exe</a:t>
            </a:r>
            <a:r>
              <a:rPr lang="ko-KR" altLang="en-US" sz="1600" dirty="0"/>
              <a:t>로 변경해줘야 함</a:t>
            </a:r>
            <a:r>
              <a:rPr lang="en-US" altLang="ko-KR" sz="1600" dirty="0"/>
              <a:t>)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en-US" altLang="ko-KR" b="1" dirty="0"/>
              <a:t>JDK11</a:t>
            </a:r>
            <a:r>
              <a:rPr lang="en-US" altLang="ko-KR" dirty="0"/>
              <a:t> </a:t>
            </a:r>
            <a:r>
              <a:rPr lang="en-US" altLang="ko-KR" sz="1600" dirty="0"/>
              <a:t>(STS</a:t>
            </a:r>
            <a:r>
              <a:rPr lang="ko-KR" altLang="en-US" sz="1600" dirty="0"/>
              <a:t>에서 </a:t>
            </a:r>
            <a:r>
              <a:rPr lang="en-US" altLang="ko-KR" sz="1600" dirty="0"/>
              <a:t>2020.09 </a:t>
            </a:r>
            <a:r>
              <a:rPr lang="ko-KR" altLang="en-US" sz="1600" dirty="0"/>
              <a:t>이후 요구하는 </a:t>
            </a:r>
            <a:r>
              <a:rPr lang="en-US" altLang="ko-KR" sz="1600" dirty="0"/>
              <a:t>Java</a:t>
            </a:r>
            <a:r>
              <a:rPr lang="ko-KR" altLang="en-US" sz="1600" dirty="0"/>
              <a:t> 최소 사양</a:t>
            </a:r>
            <a:r>
              <a:rPr lang="en-US" altLang="ko-KR" sz="1600" dirty="0"/>
              <a:t>, eclipse</a:t>
            </a:r>
            <a:r>
              <a:rPr lang="ko-KR" altLang="en-US" sz="1600" dirty="0"/>
              <a:t>에서도 </a:t>
            </a:r>
            <a:r>
              <a:rPr lang="en-US" altLang="ko-KR" sz="1600" b="1" dirty="0">
                <a:solidFill>
                  <a:srgbClr val="FF0000"/>
                </a:solidFill>
              </a:rPr>
              <a:t>Window &gt;    Preferences &gt; Java &gt; Installed JRE </a:t>
            </a:r>
            <a:r>
              <a:rPr lang="ko-KR" altLang="en-US" sz="1600" b="1" dirty="0">
                <a:solidFill>
                  <a:srgbClr val="FF0000"/>
                </a:solidFill>
              </a:rPr>
              <a:t>에서 </a:t>
            </a:r>
            <a:r>
              <a:rPr lang="en-US" altLang="ko-KR" sz="1600" b="1" dirty="0">
                <a:solidFill>
                  <a:srgbClr val="FF0000"/>
                </a:solidFill>
              </a:rPr>
              <a:t>jdk11</a:t>
            </a:r>
            <a:r>
              <a:rPr lang="ko-KR" altLang="en-US" sz="1600" b="1" dirty="0">
                <a:solidFill>
                  <a:srgbClr val="FF0000"/>
                </a:solidFill>
              </a:rPr>
              <a:t>폴더로 </a:t>
            </a:r>
            <a:r>
              <a:rPr lang="en-US" altLang="ko-KR" sz="1600" b="1" dirty="0">
                <a:solidFill>
                  <a:srgbClr val="FF0000"/>
                </a:solidFill>
              </a:rPr>
              <a:t>JRE </a:t>
            </a:r>
            <a:r>
              <a:rPr lang="ko-KR" altLang="en-US" sz="1600" b="1" dirty="0">
                <a:solidFill>
                  <a:srgbClr val="FF0000"/>
                </a:solidFill>
              </a:rPr>
              <a:t>추가함</a:t>
            </a:r>
            <a:r>
              <a:rPr lang="en-US" altLang="ko-KR" sz="1600" dirty="0"/>
              <a:t>)</a:t>
            </a:r>
          </a:p>
          <a:p>
            <a:pPr lvl="1">
              <a:spcAft>
                <a:spcPts val="600"/>
              </a:spcAft>
            </a:pPr>
            <a:r>
              <a:rPr lang="en-US" altLang="ko-KR" dirty="0"/>
              <a:t>Apache Tomcat8.5</a:t>
            </a:r>
          </a:p>
          <a:p>
            <a:pPr lvl="1">
              <a:spcAft>
                <a:spcPts val="2400"/>
              </a:spcAft>
            </a:pPr>
            <a:r>
              <a:rPr lang="en-US" altLang="ko-KR" dirty="0"/>
              <a:t>Maven </a:t>
            </a:r>
            <a:r>
              <a:rPr lang="ko-KR" altLang="en-US" dirty="0"/>
              <a:t>최신버전</a:t>
            </a:r>
            <a:r>
              <a:rPr lang="en-US" altLang="ko-KR" dirty="0"/>
              <a:t> </a:t>
            </a:r>
            <a:r>
              <a:rPr lang="en-US" altLang="ko-KR" sz="1600" dirty="0"/>
              <a:t>(Spring</a:t>
            </a:r>
            <a:r>
              <a:rPr lang="ko-KR" altLang="en-US" sz="1600" dirty="0"/>
              <a:t>의 모든 모듈은 </a:t>
            </a:r>
            <a:r>
              <a:rPr lang="en-US" altLang="ko-KR" sz="1600" dirty="0"/>
              <a:t>Maven </a:t>
            </a:r>
            <a:r>
              <a:rPr lang="ko-KR" altLang="en-US" sz="1600" dirty="0"/>
              <a:t>중앙 </a:t>
            </a:r>
            <a:r>
              <a:rPr lang="ko-KR" altLang="en-US" sz="1600" dirty="0" err="1"/>
              <a:t>리포지토리에서</a:t>
            </a:r>
            <a:r>
              <a:rPr lang="ko-KR" altLang="en-US" sz="1600" dirty="0"/>
              <a:t> 배포</a:t>
            </a:r>
            <a:r>
              <a:rPr lang="en-US" altLang="ko-KR" sz="1600" dirty="0"/>
              <a:t>)</a:t>
            </a:r>
          </a:p>
          <a:p>
            <a:pPr>
              <a:spcAft>
                <a:spcPts val="600"/>
              </a:spcAft>
            </a:pPr>
            <a:r>
              <a:rPr lang="en-US" altLang="ko-KR" dirty="0"/>
              <a:t>Maven</a:t>
            </a:r>
            <a:r>
              <a:rPr lang="ko-KR" altLang="en-US" dirty="0"/>
              <a:t> 설치</a:t>
            </a:r>
            <a:r>
              <a:rPr lang="en-US" altLang="ko-KR" dirty="0"/>
              <a:t>: </a:t>
            </a:r>
            <a:r>
              <a:rPr lang="ko-KR" altLang="en-US" dirty="0"/>
              <a:t> </a:t>
            </a:r>
            <a:r>
              <a:rPr lang="en-US" altLang="ko-KR" sz="1800" b="1" dirty="0"/>
              <a:t>http://maven.apache.org </a:t>
            </a:r>
            <a:r>
              <a:rPr lang="en-US" altLang="ko-KR" sz="1800" dirty="0"/>
              <a:t>&gt; </a:t>
            </a:r>
            <a:r>
              <a:rPr lang="ko-KR" altLang="en-US" sz="1800" dirty="0"/>
              <a:t>왼쪽메뉴 중 </a:t>
            </a:r>
            <a:r>
              <a:rPr lang="en-US" altLang="ko-KR" sz="1800" dirty="0"/>
              <a:t>Download </a:t>
            </a:r>
            <a:r>
              <a:rPr lang="ko-KR" altLang="en-US" sz="1800" dirty="0"/>
              <a:t>클릭 </a:t>
            </a:r>
            <a:r>
              <a:rPr lang="en-US" altLang="ko-KR" sz="1800" dirty="0"/>
              <a:t>&gt;      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800" dirty="0"/>
              <a:t>                                   </a:t>
            </a:r>
            <a:r>
              <a:rPr lang="en-US" altLang="ko-KR" sz="1800" b="0" i="0" u="none" strike="noStrike" dirty="0">
                <a:effectLst/>
                <a:latin typeface="Helvetica Neue"/>
              </a:rPr>
              <a:t>apache-maven-3.8.6-bin.zip </a:t>
            </a:r>
            <a:r>
              <a:rPr lang="ko-KR" altLang="en-US" sz="1800" b="0" i="0" u="none" strike="noStrike" dirty="0">
                <a:effectLst/>
                <a:latin typeface="Helvetica Neue"/>
              </a:rPr>
              <a:t>다운로드 후 압축풀기 </a:t>
            </a:r>
            <a:r>
              <a:rPr lang="en-US" altLang="ko-KR" sz="1800" b="0" i="0" u="none" strike="noStrike" dirty="0">
                <a:effectLst/>
                <a:latin typeface="Helvetica Neue"/>
              </a:rPr>
              <a:t>&gt; </a:t>
            </a:r>
          </a:p>
          <a:p>
            <a:pPr marL="0" indent="0">
              <a:buNone/>
            </a:pPr>
            <a:r>
              <a:rPr lang="en-US" altLang="ko-KR" sz="1800" b="0" i="0" u="none" strike="noStrike" dirty="0">
                <a:effectLst/>
                <a:latin typeface="Helvetica Neue"/>
              </a:rPr>
              <a:t>                             </a:t>
            </a:r>
            <a:r>
              <a:rPr lang="en-US" altLang="ko-KR" sz="1800" b="0" i="0" u="none" strike="noStrike" dirty="0">
                <a:solidFill>
                  <a:srgbClr val="FF0000"/>
                </a:solidFill>
                <a:effectLst/>
                <a:latin typeface="Helvetica Neue"/>
              </a:rPr>
              <a:t>bin </a:t>
            </a:r>
            <a:r>
              <a:rPr lang="ko-KR" altLang="en-US" sz="1800" b="0" i="0" u="none" strike="noStrike" dirty="0">
                <a:solidFill>
                  <a:srgbClr val="FF0000"/>
                </a:solidFill>
                <a:effectLst/>
                <a:latin typeface="Helvetica Neue"/>
              </a:rPr>
              <a:t>폴더까지의 경로를 </a:t>
            </a:r>
            <a:r>
              <a:rPr lang="en-US" altLang="ko-KR" sz="1800" b="0" i="0" u="none" strike="noStrike" dirty="0">
                <a:solidFill>
                  <a:srgbClr val="FF0000"/>
                </a:solidFill>
                <a:effectLst/>
                <a:latin typeface="Helvetica Neue"/>
              </a:rPr>
              <a:t>PATH </a:t>
            </a:r>
            <a:r>
              <a:rPr lang="ko-KR" altLang="en-US" sz="1800" b="0" i="0" u="none" strike="noStrike" dirty="0">
                <a:solidFill>
                  <a:srgbClr val="FF0000"/>
                </a:solidFill>
                <a:effectLst/>
                <a:latin typeface="Helvetica Neue"/>
              </a:rPr>
              <a:t>환경변수에 추가함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F02DC9-822F-4FC3-BE96-DC03E16DC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361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C3112-9156-4566-9716-EBF414E26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Hello,</a:t>
            </a:r>
            <a:r>
              <a:rPr lang="ko-KR" altLang="en-US" dirty="0"/>
              <a:t> </a:t>
            </a:r>
            <a:r>
              <a:rPr lang="en-US" altLang="ko-KR" dirty="0"/>
              <a:t>Spring! </a:t>
            </a:r>
            <a:r>
              <a:rPr lang="ko-KR" altLang="en-US" dirty="0"/>
              <a:t>예제</a:t>
            </a:r>
            <a:r>
              <a:rPr lang="en-US" altLang="ko-KR" dirty="0"/>
              <a:t>: Hello.java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BA8238-A770-4787-8944-F1B58A0296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Hello {</a:t>
            </a:r>
          </a:p>
          <a:p>
            <a:pPr marL="0" indent="0" algn="l"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    private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String </a:t>
            </a:r>
            <a:r>
              <a:rPr lang="en-US" altLang="ko-KR" sz="2000" b="1" dirty="0">
                <a:solidFill>
                  <a:srgbClr val="0000C0"/>
                </a:solidFill>
                <a:latin typeface="Consolas" panose="020B0609020204030204" pitchFamily="49" charset="0"/>
              </a:rPr>
              <a:t>greeting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String </a:t>
            </a:r>
            <a:r>
              <a:rPr lang="en-US" altLang="ko-KR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getGreeting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pPr marL="0" indent="0" algn="l"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	return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>
                <a:solidFill>
                  <a:srgbClr val="0000C0"/>
                </a:solidFill>
                <a:latin typeface="Consolas" panose="020B0609020204030204" pitchFamily="49" charset="0"/>
              </a:rPr>
              <a:t>greeting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 algn="l"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setGreeting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altLang="ko-KR" sz="2000" b="1" dirty="0">
                <a:solidFill>
                  <a:srgbClr val="6A3E3E"/>
                </a:solidFill>
                <a:latin typeface="Consolas" panose="020B0609020204030204" pitchFamily="49" charset="0"/>
              </a:rPr>
              <a:t>greeting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20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altLang="ko-KR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20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greeting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2000" b="1" dirty="0">
                <a:solidFill>
                  <a:srgbClr val="6A3E3E"/>
                </a:solidFill>
                <a:latin typeface="Consolas" panose="020B0609020204030204" pitchFamily="49" charset="0"/>
              </a:rPr>
              <a:t>greeting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 algn="l">
              <a:buNone/>
            </a:pP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ko-KR" altLang="en-US" sz="24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42EB3C-1DFF-478A-BA17-491F94DD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125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C3112-9156-4566-9716-EBF414E26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Hello,</a:t>
            </a:r>
            <a:r>
              <a:rPr lang="ko-KR" altLang="en-US" dirty="0"/>
              <a:t> </a:t>
            </a:r>
            <a:r>
              <a:rPr lang="en-US" altLang="ko-KR" dirty="0"/>
              <a:t>Spring! </a:t>
            </a:r>
            <a:r>
              <a:rPr lang="ko-KR" altLang="en-US" dirty="0"/>
              <a:t>예제</a:t>
            </a:r>
            <a:r>
              <a:rPr lang="en-US" altLang="ko-KR" dirty="0"/>
              <a:t>: AppContext.java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BA8238-A770-4787-8944-F1B58A029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515350" cy="5132656"/>
          </a:xfrm>
        </p:spPr>
        <p:txBody>
          <a:bodyPr/>
          <a:lstStyle/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@Configuration</a:t>
            </a:r>
            <a:r>
              <a:rPr lang="ko-KR" alt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dirty="0">
                <a:solidFill>
                  <a:srgbClr val="3F7F5F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800" dirty="0">
                <a:solidFill>
                  <a:srgbClr val="3F7F5F"/>
                </a:solidFill>
                <a:latin typeface="Consolas" panose="020B0609020204030204" pitchFamily="49" charset="0"/>
              </a:rPr>
              <a:t>스프링의 설정클래스로 지정</a:t>
            </a:r>
          </a:p>
          <a:p>
            <a:pPr marL="0" indent="0" algn="l"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AppContext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ko-KR" altLang="en-US" sz="2000" dirty="0"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    @Bean</a:t>
            </a:r>
            <a:r>
              <a:rPr lang="en-US" altLang="ko-KR" sz="1600" dirty="0">
                <a:solidFill>
                  <a:srgbClr val="3F7F5F"/>
                </a:solidFill>
                <a:latin typeface="Consolas" panose="020B0609020204030204" pitchFamily="49" charset="0"/>
              </a:rPr>
              <a:t>//Bean </a:t>
            </a:r>
            <a:r>
              <a:rPr lang="ko-KR" altLang="en-US" sz="1600" dirty="0" err="1">
                <a:solidFill>
                  <a:srgbClr val="3F7F5F"/>
                </a:solidFill>
                <a:latin typeface="Consolas" panose="020B0609020204030204" pitchFamily="49" charset="0"/>
              </a:rPr>
              <a:t>애노테이션을</a:t>
            </a:r>
            <a:r>
              <a:rPr lang="ko-KR" altLang="en-US" sz="1600" dirty="0">
                <a:solidFill>
                  <a:srgbClr val="3F7F5F"/>
                </a:solidFill>
                <a:latin typeface="Consolas" panose="020B0609020204030204" pitchFamily="49" charset="0"/>
              </a:rPr>
              <a:t> 메소드에 붙이면 해당 메소드가 생성한 객체를 </a:t>
            </a:r>
            <a:endParaRPr lang="ko-KR" altLang="en-US" sz="1800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3F7F5F"/>
                </a:solidFill>
                <a:latin typeface="Consolas" panose="020B0609020204030204" pitchFamily="49" charset="0"/>
              </a:rPr>
              <a:t>     //</a:t>
            </a:r>
            <a:r>
              <a:rPr lang="ko-KR" altLang="en-US" sz="1600" dirty="0">
                <a:solidFill>
                  <a:srgbClr val="3F7F5F"/>
                </a:solidFill>
                <a:latin typeface="Consolas" panose="020B0609020204030204" pitchFamily="49" charset="0"/>
              </a:rPr>
              <a:t>스프링이 관리하는 </a:t>
            </a:r>
            <a:r>
              <a:rPr lang="ko-KR" altLang="en-US" sz="1600" b="1" dirty="0">
                <a:solidFill>
                  <a:srgbClr val="3F7F5F"/>
                </a:solidFill>
                <a:latin typeface="Consolas" panose="020B0609020204030204" pitchFamily="49" charset="0"/>
              </a:rPr>
              <a:t>빈</a:t>
            </a:r>
            <a:r>
              <a:rPr lang="ko-KR" altLang="en-US" sz="1600" dirty="0">
                <a:solidFill>
                  <a:srgbClr val="3F7F5F"/>
                </a:solidFill>
                <a:latin typeface="Consolas" panose="020B0609020204030204" pitchFamily="49" charset="0"/>
              </a:rPr>
              <a:t>객체로 등록함</a:t>
            </a:r>
            <a:r>
              <a:rPr lang="en-US" altLang="ko-KR" sz="1600" dirty="0">
                <a:solidFill>
                  <a:srgbClr val="3F7F5F"/>
                </a:solidFill>
                <a:latin typeface="Consolas" panose="020B0609020204030204" pitchFamily="49" charset="0"/>
              </a:rPr>
              <a:t>. </a:t>
            </a:r>
            <a:r>
              <a:rPr lang="ko-KR" altLang="en-US" sz="1600" dirty="0">
                <a:solidFill>
                  <a:srgbClr val="3F7F5F"/>
                </a:solidFill>
                <a:latin typeface="Consolas" panose="020B0609020204030204" pitchFamily="49" charset="0"/>
              </a:rPr>
              <a:t>메소드의 이름은 </a:t>
            </a:r>
            <a:r>
              <a:rPr lang="ko-KR" altLang="en-US" sz="16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빈</a:t>
            </a:r>
            <a:r>
              <a:rPr lang="ko-KR" altLang="en-US" sz="1600" dirty="0" err="1">
                <a:solidFill>
                  <a:srgbClr val="3F7F5F"/>
                </a:solidFill>
                <a:latin typeface="Consolas" panose="020B0609020204030204" pitchFamily="49" charset="0"/>
              </a:rPr>
              <a:t>객체</a:t>
            </a:r>
            <a:r>
              <a:rPr lang="ko-KR" altLang="en-US" sz="1600" dirty="0">
                <a:solidFill>
                  <a:srgbClr val="3F7F5F"/>
                </a:solidFill>
                <a:latin typeface="Consolas" panose="020B0609020204030204" pitchFamily="49" charset="0"/>
              </a:rPr>
              <a:t> 이름으로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3F7F5F"/>
                </a:solidFill>
                <a:latin typeface="Consolas" panose="020B0609020204030204" pitchFamily="49" charset="0"/>
              </a:rPr>
              <a:t>     //</a:t>
            </a:r>
            <a:r>
              <a:rPr lang="ko-KR" altLang="en-US" sz="1600" dirty="0">
                <a:solidFill>
                  <a:srgbClr val="3F7F5F"/>
                </a:solidFill>
                <a:latin typeface="Consolas" panose="020B0609020204030204" pitchFamily="49" charset="0"/>
              </a:rPr>
              <a:t>사용됨</a:t>
            </a:r>
          </a:p>
          <a:p>
            <a:pPr marL="0" indent="0" algn="l"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Hello hello() {</a:t>
            </a:r>
          </a:p>
          <a:p>
            <a:pPr marL="0" indent="0" algn="l"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	return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Hello();</a:t>
            </a:r>
          </a:p>
          <a:p>
            <a:pPr marL="0" indent="0" algn="l">
              <a:buNone/>
            </a:pP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 algn="l">
              <a:buNone/>
            </a:pP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42EB3C-1DFF-478A-BA17-491F94DD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212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2C3112-9156-4566-9716-EBF414E26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Hello,</a:t>
            </a:r>
            <a:r>
              <a:rPr lang="ko-KR" altLang="en-US" dirty="0"/>
              <a:t> </a:t>
            </a:r>
            <a:r>
              <a:rPr lang="en-US" altLang="ko-KR" dirty="0"/>
              <a:t>Spring! </a:t>
            </a:r>
            <a:r>
              <a:rPr lang="ko-KR" altLang="en-US" dirty="0"/>
              <a:t>예제</a:t>
            </a:r>
            <a:r>
              <a:rPr lang="en-US" altLang="ko-KR" dirty="0"/>
              <a:t>: MainForSpring.java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BA8238-A770-4787-8944-F1B58A029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515350" cy="5132656"/>
          </a:xfrm>
        </p:spPr>
        <p:txBody>
          <a:bodyPr>
            <a:normAutofit/>
          </a:bodyPr>
          <a:lstStyle/>
          <a:p>
            <a:pPr marL="0" indent="0" algn="l"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MainForSpring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 algn="l">
              <a:spcAft>
                <a:spcPts val="0"/>
              </a:spcAft>
              <a:buNone/>
            </a:pPr>
            <a:endParaRPr lang="ko-KR" altLang="en-US" sz="1800" dirty="0"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altLang="ko-KR" sz="20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     	//</a:t>
            </a:r>
            <a:r>
              <a:rPr lang="en-US" altLang="ko-KR" sz="1300" dirty="0" err="1">
                <a:solidFill>
                  <a:srgbClr val="3F7F5F"/>
                </a:solidFill>
                <a:latin typeface="Consolas" panose="020B0609020204030204" pitchFamily="49" charset="0"/>
              </a:rPr>
              <a:t>AnnotationConfigApplicationContext</a:t>
            </a: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자바 설정클래스</a:t>
            </a: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(AppContext.java)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에서  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     	//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자바 </a:t>
            </a:r>
            <a:r>
              <a:rPr lang="ko-KR" altLang="en-US" sz="1300" dirty="0" err="1">
                <a:solidFill>
                  <a:srgbClr val="3F7F5F"/>
                </a:solidFill>
                <a:latin typeface="Consolas" panose="020B0609020204030204" pitchFamily="49" charset="0"/>
              </a:rPr>
              <a:t>애노테이션을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 이용해 정보를 읽어와서 빈객체를 생성하고 관리하는 핵심 클래스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AnnotationConfigApplicationContext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u="sng" dirty="0" err="1">
                <a:solidFill>
                  <a:srgbClr val="6A3E3E"/>
                </a:solidFill>
                <a:latin typeface="Consolas" panose="020B0609020204030204" pitchFamily="49" charset="0"/>
              </a:rPr>
              <a:t>ctx</a:t>
            </a:r>
            <a:r>
              <a:rPr lang="en-US" altLang="ko-KR" sz="1800" u="sng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   new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AnnotationConfigApplicationContext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AppContext.</a:t>
            </a:r>
            <a:r>
              <a:rPr lang="en-US" altLang="ko-KR" sz="18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spcAft>
                <a:spcPts val="0"/>
              </a:spcAft>
              <a:buNone/>
            </a:pPr>
            <a:endParaRPr lang="ko-KR" altLang="en-US" sz="1800" dirty="0"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	//</a:t>
            </a:r>
            <a:r>
              <a:rPr lang="en-US" altLang="ko-KR" sz="1300" dirty="0" err="1">
                <a:solidFill>
                  <a:srgbClr val="3F7F5F"/>
                </a:solidFill>
                <a:latin typeface="Consolas" panose="020B0609020204030204" pitchFamily="49" charset="0"/>
              </a:rPr>
              <a:t>getBean</a:t>
            </a: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("</a:t>
            </a:r>
            <a:r>
              <a:rPr lang="ko-KR" altLang="en-US" sz="1300" dirty="0" err="1">
                <a:solidFill>
                  <a:srgbClr val="3F7F5F"/>
                </a:solidFill>
                <a:latin typeface="Consolas" panose="020B0609020204030204" pitchFamily="49" charset="0"/>
              </a:rPr>
              <a:t>빈객체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 이름</a:t>
            </a: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", 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빈객체의 타입</a:t>
            </a: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): 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빈객체를 검색해서 해당하는 빈객체를 반환함 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Hello </a:t>
            </a:r>
            <a:r>
              <a:rPr lang="en-US" altLang="ko-KR" sz="2000" dirty="0" err="1">
                <a:solidFill>
                  <a:srgbClr val="6A3E3E"/>
                </a:solidFill>
                <a:latin typeface="Consolas" panose="020B0609020204030204" pitchFamily="49" charset="0"/>
              </a:rPr>
              <a:t>hello</a:t>
            </a: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2000" dirty="0" err="1">
                <a:solidFill>
                  <a:srgbClr val="6A3E3E"/>
                </a:solidFill>
                <a:latin typeface="Consolas" panose="020B0609020204030204" pitchFamily="49" charset="0"/>
              </a:rPr>
              <a:t>ctx</a:t>
            </a:r>
            <a:r>
              <a:rPr lang="en-US" altLang="ko-KR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.getBean</a:t>
            </a: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000" dirty="0">
                <a:solidFill>
                  <a:srgbClr val="2A00FF"/>
                </a:solidFill>
                <a:latin typeface="Consolas" panose="020B0609020204030204" pitchFamily="49" charset="0"/>
              </a:rPr>
              <a:t>"hello"</a:t>
            </a: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Hello.</a:t>
            </a:r>
            <a:r>
              <a:rPr lang="en-US" altLang="ko-KR" sz="20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6A3E3E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2000" dirty="0" err="1">
                <a:solidFill>
                  <a:srgbClr val="6A3E3E"/>
                </a:solidFill>
                <a:latin typeface="Consolas" panose="020B0609020204030204" pitchFamily="49" charset="0"/>
              </a:rPr>
              <a:t>hello</a:t>
            </a:r>
            <a:r>
              <a:rPr lang="en-US" altLang="ko-KR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.setGreeting</a:t>
            </a: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000" dirty="0">
                <a:solidFill>
                  <a:srgbClr val="2A00FF"/>
                </a:solidFill>
                <a:latin typeface="Consolas" panose="020B0609020204030204" pitchFamily="49" charset="0"/>
              </a:rPr>
              <a:t>"Hello, Spring!"</a:t>
            </a: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20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2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2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0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hello</a:t>
            </a:r>
            <a:r>
              <a:rPr lang="en-US" altLang="ko-KR" sz="20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.getGreeting</a:t>
            </a:r>
            <a:r>
              <a:rPr lang="en-US" altLang="ko-KR" sz="20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457200" lvl="1" indent="0"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/* 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이 예제를 통해서 알 수 있는 것은</a:t>
            </a:r>
          </a:p>
          <a:p>
            <a:pPr marL="457200" lvl="1" indent="0"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 * 스프링에서는 개발자가 자바클래스를 직접 객체로 생성하기 보다는</a:t>
            </a:r>
          </a:p>
          <a:p>
            <a:pPr marL="457200" lvl="1" indent="0"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 * 스프링이 관리하는 설정클래스에 생성하기 원하는 자바클래스를 빈객체로 등록해 두고 필요할 때 </a:t>
            </a:r>
          </a:p>
          <a:p>
            <a:pPr marL="457200" lvl="1" indent="0"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 * 스프링에서 </a:t>
            </a:r>
            <a:r>
              <a:rPr lang="ko-KR" altLang="en-US" sz="1300" dirty="0" err="1">
                <a:solidFill>
                  <a:srgbClr val="3F7F5F"/>
                </a:solidFill>
                <a:latin typeface="Consolas" panose="020B0609020204030204" pitchFamily="49" charset="0"/>
              </a:rPr>
              <a:t>가져다가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 사용하도록 한다는 것이다</a:t>
            </a: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. 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여기서 핵심적인 역할을 하는 것이 바로</a:t>
            </a:r>
          </a:p>
          <a:p>
            <a:pPr marL="457200" lvl="1" indent="0">
              <a:spcAft>
                <a:spcPts val="0"/>
              </a:spcAft>
              <a:buNone/>
            </a:pP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 * </a:t>
            </a:r>
            <a:r>
              <a:rPr lang="en-US" altLang="ko-KR" sz="1300" dirty="0" err="1">
                <a:solidFill>
                  <a:srgbClr val="3F7F5F"/>
                </a:solidFill>
                <a:latin typeface="Consolas" panose="020B0609020204030204" pitchFamily="49" charset="0"/>
              </a:rPr>
              <a:t>AnnotationConfigApplicationContext</a:t>
            </a: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클래스이다</a:t>
            </a: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.</a:t>
            </a:r>
          </a:p>
          <a:p>
            <a:pPr marL="457200" lvl="1" indent="0">
              <a:spcAft>
                <a:spcPts val="0"/>
              </a:spcAft>
              <a:buNone/>
            </a:pPr>
            <a:r>
              <a:rPr lang="ko-KR" altLang="en-US" sz="1300" dirty="0">
                <a:solidFill>
                  <a:srgbClr val="3F7F5F"/>
                </a:solidFill>
                <a:latin typeface="Consolas" panose="020B0609020204030204" pitchFamily="49" charset="0"/>
              </a:rPr>
              <a:t> *</a:t>
            </a:r>
            <a:r>
              <a:rPr lang="en-US" altLang="ko-KR" sz="1300" dirty="0">
                <a:solidFill>
                  <a:srgbClr val="3F7F5F"/>
                </a:solidFill>
                <a:latin typeface="Consolas" panose="020B0609020204030204" pitchFamily="49" charset="0"/>
              </a:rPr>
              <a:t>/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ko-KR" altLang="en-US" sz="24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42EB3C-1DFF-478A-BA17-491F94DD9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099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A4C65-373E-5C44-401F-FAB9F9EFD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전 유의사항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17BA78C-F7F7-D218-793A-E76B8F580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9" y="1226803"/>
            <a:ext cx="8432223" cy="5132656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600"/>
              </a:spcAft>
            </a:pPr>
            <a:r>
              <a:rPr lang="en-US" altLang="ko-KR" sz="1500" b="1" dirty="0">
                <a:latin typeface="Consolas" panose="020B0609020204030204" pitchFamily="49" charset="0"/>
              </a:rPr>
              <a:t>CGLIB</a:t>
            </a:r>
            <a:r>
              <a:rPr lang="en-US" altLang="ko-KR" sz="1500" dirty="0">
                <a:latin typeface="Consolas" panose="020B0609020204030204" pitchFamily="49" charset="0"/>
              </a:rPr>
              <a:t> is required to process @Configuration classes. Either add CGLIB to the </a:t>
            </a:r>
            <a:r>
              <a:rPr lang="en-US" altLang="ko-KR" sz="1500" dirty="0" err="1">
                <a:latin typeface="Consolas" panose="020B0609020204030204" pitchFamily="49" charset="0"/>
              </a:rPr>
              <a:t>classpath</a:t>
            </a:r>
            <a:r>
              <a:rPr lang="en-US" altLang="ko-KR" sz="1500" dirty="0">
                <a:latin typeface="Consolas" panose="020B0609020204030204" pitchFamily="49" charset="0"/>
              </a:rPr>
              <a:t> or remove the following @Configuration bean definitions: [</a:t>
            </a:r>
            <a:r>
              <a:rPr lang="en-US" altLang="ko-KR" sz="1500" dirty="0" err="1">
                <a:latin typeface="Consolas" panose="020B0609020204030204" pitchFamily="49" charset="0"/>
              </a:rPr>
              <a:t>appContext</a:t>
            </a:r>
            <a:r>
              <a:rPr lang="en-US" altLang="ko-KR" sz="1500" dirty="0">
                <a:latin typeface="Consolas" panose="020B0609020204030204" pitchFamily="49" charset="0"/>
              </a:rPr>
              <a:t>]</a:t>
            </a:r>
          </a:p>
          <a:p>
            <a:pPr marL="0" indent="0">
              <a:spcAft>
                <a:spcPts val="2400"/>
              </a:spcAft>
              <a:buNone/>
            </a:pPr>
            <a:r>
              <a:rPr lang="en-US" altLang="ko-KR" sz="17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</a:t>
            </a:r>
            <a:r>
              <a:rPr lang="en-US" altLang="ko-KR" sz="15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en-US" altLang="ko-KR" sz="1500" dirty="0"/>
              <a:t>CGLIB</a:t>
            </a:r>
            <a:r>
              <a:rPr lang="ko-KR" altLang="en-US" sz="1500" dirty="0"/>
              <a:t> </a:t>
            </a:r>
            <a:r>
              <a:rPr lang="en-US" altLang="ko-KR" sz="1500" dirty="0"/>
              <a:t>:</a:t>
            </a:r>
            <a:r>
              <a:rPr lang="ko-KR" altLang="en-US" sz="1500" dirty="0"/>
              <a:t> </a:t>
            </a:r>
            <a:r>
              <a:rPr lang="en-US" altLang="ko-KR" sz="1500" b="0" i="0" strike="noStrike" dirty="0">
                <a:effectLst/>
                <a:latin typeface="-apple-system"/>
              </a:rPr>
              <a:t>Code Generation Library</a:t>
            </a:r>
            <a:endParaRPr lang="en-US" altLang="ko-KR" sz="1700" b="0" i="0" strike="noStrike" dirty="0">
              <a:effectLst/>
              <a:latin typeface="-apple-system"/>
            </a:endParaRPr>
          </a:p>
          <a:p>
            <a:r>
              <a:rPr lang="en-US" altLang="ko-KR" b="1" dirty="0">
                <a:latin typeface="-apple-system"/>
              </a:rPr>
              <a:t>pom.xml</a:t>
            </a:r>
            <a:r>
              <a:rPr lang="ko-KR" altLang="en-US" dirty="0">
                <a:latin typeface="-apple-system"/>
              </a:rPr>
              <a:t>의 </a:t>
            </a:r>
            <a:r>
              <a:rPr lang="en-US" altLang="ko-KR" dirty="0">
                <a:latin typeface="-apple-system"/>
              </a:rPr>
              <a:t>Java </a:t>
            </a:r>
            <a:r>
              <a:rPr lang="ko-KR" altLang="en-US" dirty="0">
                <a:latin typeface="-apple-system"/>
              </a:rPr>
              <a:t>버전 체크 및 변경</a:t>
            </a:r>
            <a:endParaRPr lang="en-US" altLang="ko-KR" dirty="0">
              <a:latin typeface="-apple-system"/>
            </a:endParaRPr>
          </a:p>
          <a:p>
            <a:pPr lvl="1"/>
            <a:r>
              <a:rPr lang="en-US" altLang="ko-KR" dirty="0"/>
              <a:t>Simple Spring Utility Project</a:t>
            </a:r>
            <a:r>
              <a:rPr lang="ko-KR" altLang="en-US" dirty="0"/>
              <a:t>의 기본 </a:t>
            </a:r>
            <a:r>
              <a:rPr lang="en-US" altLang="ko-KR" dirty="0"/>
              <a:t>Java </a:t>
            </a:r>
            <a:r>
              <a:rPr lang="ko-KR" altLang="en-US" dirty="0"/>
              <a:t>버전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1.5</a:t>
            </a:r>
            <a:endParaRPr lang="en-US" altLang="ko-KR" b="1" dirty="0"/>
          </a:p>
          <a:p>
            <a:pPr lvl="1"/>
            <a:r>
              <a:rPr lang="en-US" altLang="ko-KR" dirty="0"/>
              <a:t>1.8</a:t>
            </a:r>
            <a:r>
              <a:rPr lang="ko-KR" altLang="en-US" dirty="0"/>
              <a:t>버전으로 변경 예</a:t>
            </a:r>
            <a:endParaRPr lang="en-US" altLang="ko-KR" dirty="0"/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&lt;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build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    &lt;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plugins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&lt;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plugin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    &lt;</a:t>
            </a:r>
            <a:r>
              <a:rPr lang="en-US" altLang="ko-KR" sz="1800" dirty="0" err="1">
                <a:solidFill>
                  <a:srgbClr val="268BD2"/>
                </a:solidFill>
                <a:latin typeface="Consolas" panose="020B0609020204030204" pitchFamily="49" charset="0"/>
              </a:rPr>
              <a:t>groupId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org.apache.maven.plugins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 err="1">
                <a:solidFill>
                  <a:srgbClr val="268BD2"/>
                </a:solidFill>
                <a:latin typeface="Consolas" panose="020B0609020204030204" pitchFamily="49" charset="0"/>
              </a:rPr>
              <a:t>groupId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    &lt;</a:t>
            </a:r>
            <a:r>
              <a:rPr lang="en-US" altLang="ko-KR" sz="1800" dirty="0" err="1">
                <a:solidFill>
                  <a:srgbClr val="268BD2"/>
                </a:solidFill>
                <a:latin typeface="Consolas" panose="020B0609020204030204" pitchFamily="49" charset="0"/>
              </a:rPr>
              <a:t>artifactId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&gt;maven-compiler-plugin&lt;/</a:t>
            </a:r>
            <a:r>
              <a:rPr lang="en-US" altLang="ko-KR" sz="1800" dirty="0" err="1">
                <a:solidFill>
                  <a:srgbClr val="268BD2"/>
                </a:solidFill>
                <a:latin typeface="Consolas" panose="020B0609020204030204" pitchFamily="49" charset="0"/>
              </a:rPr>
              <a:t>artifactId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    &lt;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configuration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	&lt;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source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1.8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source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	&lt;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target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1.8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target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    &lt;/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configuration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&lt;/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plugin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ko-KR" alt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    &lt;/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plugins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&lt;/</a:t>
            </a:r>
            <a:r>
              <a:rPr lang="en-US" altLang="ko-KR" sz="1800" dirty="0">
                <a:solidFill>
                  <a:srgbClr val="268BD2"/>
                </a:solidFill>
                <a:latin typeface="Consolas" panose="020B0609020204030204" pitchFamily="49" charset="0"/>
              </a:rPr>
              <a:t>build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4CFE5A-0506-8DDF-729E-1A5412375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547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810119-EA10-6F2F-E8E3-6A27B85F4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실행 전 유의사항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C52C60-958B-058C-D5DA-A746518AA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9" y="1226803"/>
            <a:ext cx="8247495" cy="5132656"/>
          </a:xfrm>
        </p:spPr>
        <p:txBody>
          <a:bodyPr>
            <a:noAutofit/>
          </a:bodyPr>
          <a:lstStyle/>
          <a:p>
            <a:pPr>
              <a:spcAft>
                <a:spcPts val="2400"/>
              </a:spcAft>
            </a:pPr>
            <a:r>
              <a:rPr lang="en-US" altLang="ko-KR" sz="1800" dirty="0">
                <a:latin typeface="Consolas" panose="020B0609020204030204" pitchFamily="49" charset="0"/>
              </a:rPr>
              <a:t>Illegal reflective access by org.springframework.cglib.core.ReflectUtils$1… </a:t>
            </a:r>
            <a:r>
              <a:rPr lang="ko-KR" altLang="en-US" sz="1800" dirty="0">
                <a:latin typeface="Consolas" panose="020B0609020204030204" pitchFamily="49" charset="0"/>
              </a:rPr>
              <a:t>경고 메시지</a:t>
            </a:r>
            <a:endParaRPr lang="en-US" altLang="ko-KR" sz="1800" dirty="0">
              <a:latin typeface="Consolas" panose="020B0609020204030204" pitchFamily="49" charset="0"/>
            </a:endParaRPr>
          </a:p>
          <a:p>
            <a:r>
              <a:rPr lang="en-US" altLang="ko-KR" sz="1800" dirty="0">
                <a:latin typeface="Consolas" panose="020B0609020204030204" pitchFamily="49" charset="0"/>
              </a:rPr>
              <a:t>pom.xml</a:t>
            </a:r>
            <a:r>
              <a:rPr lang="ko-KR" altLang="en-US" sz="1800" dirty="0">
                <a:latin typeface="Consolas" panose="020B0609020204030204" pitchFamily="49" charset="0"/>
              </a:rPr>
              <a:t>에서 </a:t>
            </a:r>
            <a:r>
              <a:rPr lang="en-US" altLang="ko-KR" sz="1800" dirty="0">
                <a:latin typeface="Consolas" panose="020B0609020204030204" pitchFamily="49" charset="0"/>
              </a:rPr>
              <a:t>Spring</a:t>
            </a:r>
            <a:r>
              <a:rPr lang="ko-KR" altLang="en-US" sz="1800" dirty="0">
                <a:latin typeface="Consolas" panose="020B0609020204030204" pitchFamily="49" charset="0"/>
              </a:rPr>
              <a:t> 프레임워크의 버전 체크 및 변경</a:t>
            </a:r>
            <a:endParaRPr lang="en-US" altLang="ko-KR" sz="1800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/>
              <a:t>Simple Spring Utility Project</a:t>
            </a:r>
            <a:r>
              <a:rPr lang="ko-KR" altLang="en-US" dirty="0"/>
              <a:t>의 기본 </a:t>
            </a:r>
            <a:r>
              <a:rPr lang="en-US" altLang="ko-KR" dirty="0"/>
              <a:t>Spring framework </a:t>
            </a:r>
            <a:r>
              <a:rPr lang="ko-KR" altLang="en-US" dirty="0"/>
              <a:t>버전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3.0.6.RELEASE</a:t>
            </a:r>
            <a:endParaRPr lang="en-US" altLang="ko-KR" b="1" dirty="0"/>
          </a:p>
          <a:p>
            <a:pPr lvl="1"/>
            <a:r>
              <a:rPr lang="en-US" altLang="ko-KR" dirty="0"/>
              <a:t>5.1.5.RELEASE </a:t>
            </a:r>
            <a:r>
              <a:rPr lang="ko-KR" altLang="en-US" dirty="0"/>
              <a:t>버전으로 변경 예</a:t>
            </a:r>
            <a:endParaRPr lang="en-US" altLang="ko-KR" dirty="0"/>
          </a:p>
          <a:p>
            <a:pPr marL="0" indent="0" algn="l">
              <a:lnSpc>
                <a:spcPct val="150000"/>
              </a:lnSpc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600" dirty="0">
                <a:solidFill>
                  <a:srgbClr val="268BD2"/>
                </a:solidFill>
                <a:latin typeface="Consolas" panose="020B0609020204030204" pitchFamily="49" charset="0"/>
              </a:rPr>
              <a:t>properties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ct val="150000"/>
              </a:lnSpc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	    &lt;</a:t>
            </a:r>
            <a:r>
              <a:rPr lang="en-US" altLang="ko-KR" sz="1600" dirty="0" err="1">
                <a:solidFill>
                  <a:srgbClr val="268BD2"/>
                </a:solidFill>
                <a:latin typeface="Consolas" panose="020B0609020204030204" pitchFamily="49" charset="0"/>
              </a:rPr>
              <a:t>maven.test.failure.ignore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&gt;true&lt;/</a:t>
            </a:r>
            <a:r>
              <a:rPr lang="en-US" altLang="ko-KR" sz="1600" dirty="0" err="1">
                <a:solidFill>
                  <a:srgbClr val="268BD2"/>
                </a:solidFill>
                <a:latin typeface="Consolas" panose="020B0609020204030204" pitchFamily="49" charset="0"/>
              </a:rPr>
              <a:t>maven.test.failure.ignore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ct val="150000"/>
              </a:lnSpc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	    &lt;</a:t>
            </a:r>
            <a:r>
              <a:rPr lang="en-US" altLang="ko-KR" sz="1600" dirty="0" err="1">
                <a:solidFill>
                  <a:srgbClr val="268BD2"/>
                </a:solidFill>
                <a:latin typeface="Consolas" panose="020B0609020204030204" pitchFamily="49" charset="0"/>
              </a:rPr>
              <a:t>spring.framework.version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5.1.5.RELEASE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600" dirty="0">
                <a:solidFill>
                  <a:srgbClr val="268BD2"/>
                </a:solidFill>
                <a:latin typeface="Consolas" panose="020B0609020204030204" pitchFamily="49" charset="0"/>
              </a:rPr>
              <a:t>spring-----------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lnSpc>
                <a:spcPct val="150000"/>
              </a:lnSpc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	&lt;/</a:t>
            </a:r>
            <a:r>
              <a:rPr lang="en-US" altLang="ko-KR" sz="1600" dirty="0">
                <a:solidFill>
                  <a:srgbClr val="268BD2"/>
                </a:solidFill>
                <a:latin typeface="Consolas" panose="020B0609020204030204" pitchFamily="49" charset="0"/>
              </a:rPr>
              <a:t>properties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ko-KR" altLang="en-US" sz="16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630FFD-A0DF-0516-07D3-17FAC3EE0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934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2405</TotalTime>
  <Words>972</Words>
  <Application>Microsoft Office PowerPoint</Application>
  <PresentationFormat>화면 슬라이드 쇼(4:3)</PresentationFormat>
  <Paragraphs>120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13</vt:i4>
      </vt:variant>
    </vt:vector>
  </HeadingPairs>
  <TitlesOfParts>
    <vt:vector size="29" baseType="lpstr">
      <vt:lpstr>-apple-system</vt:lpstr>
      <vt:lpstr>Helvetica Neue</vt:lpstr>
      <vt:lpstr>HY그래픽M</vt:lpstr>
      <vt:lpstr>맑은 고딕</vt:lpstr>
      <vt:lpstr>맑은 고딕</vt:lpstr>
      <vt:lpstr>Arial</vt:lpstr>
      <vt:lpstr>Calibri</vt:lpstr>
      <vt:lpstr>Calibri Light</vt:lpstr>
      <vt:lpstr>Consolas</vt:lpstr>
      <vt:lpstr>Courier New</vt:lpstr>
      <vt:lpstr>Noto Sans</vt:lpstr>
      <vt:lpstr>Times New Roman</vt:lpstr>
      <vt:lpstr>Wingdings</vt:lpstr>
      <vt:lpstr>Office 테마</vt:lpstr>
      <vt:lpstr>1_Office 테마</vt:lpstr>
      <vt:lpstr>2_Office Theme</vt:lpstr>
      <vt:lpstr>Spring 개요</vt:lpstr>
      <vt:lpstr>스프링(Spring)</vt:lpstr>
      <vt:lpstr>주요 특징</vt:lpstr>
      <vt:lpstr>개발환경 세팅</vt:lpstr>
      <vt:lpstr>Hello, Spring! 예제: Hello.java</vt:lpstr>
      <vt:lpstr>Hello, Spring! 예제: AppContext.java</vt:lpstr>
      <vt:lpstr>Hello, Spring! 예제: MainForSpring.java</vt:lpstr>
      <vt:lpstr>실행 전 유의사항 1</vt:lpstr>
      <vt:lpstr>실행 전 유의사항 2</vt:lpstr>
      <vt:lpstr>ApplicationContext 인터페이스</vt:lpstr>
      <vt:lpstr>스프링 컨테이너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JSTL(Java Server Pages Standard Tag Library)</dc:title>
  <dc:creator>박주화</dc:creator>
  <cp:lastModifiedBy>박주화</cp:lastModifiedBy>
  <cp:revision>107</cp:revision>
  <dcterms:created xsi:type="dcterms:W3CDTF">2022-03-29T12:18:16Z</dcterms:created>
  <dcterms:modified xsi:type="dcterms:W3CDTF">2022-07-30T12:31:08Z</dcterms:modified>
</cp:coreProperties>
</file>

<file path=docProps/thumbnail.jpeg>
</file>